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2"/>
  </p:notesMasterIdLst>
  <p:sldIdLst>
    <p:sldId id="256" r:id="rId3"/>
    <p:sldId id="359" r:id="rId4"/>
    <p:sldId id="376" r:id="rId5"/>
    <p:sldId id="372" r:id="rId6"/>
    <p:sldId id="377" r:id="rId7"/>
    <p:sldId id="380" r:id="rId8"/>
    <p:sldId id="381" r:id="rId9"/>
    <p:sldId id="382" r:id="rId10"/>
    <p:sldId id="3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83B57-AC4D-4D03-9667-F00AF8DF950F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223C0-31B4-4837-95EA-88451C84F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0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F8167-498F-4E68-8465-5832D9624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B334D-BA62-462A-A319-88B028B2B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25E3A-2792-41BD-8980-6592918A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504E3-5860-48B5-9885-F9BDA685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2560C-9844-45C0-A111-DF1B4D09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90D5-2A86-4F91-844A-F58613AB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4F4E7-C7C9-43C9-9092-484237A58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273D6-63C3-4FA6-870E-4C249E12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7A8DD-BF7F-40C6-AE27-1CF5EA90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A348-C4A0-4ED3-9D2B-089510FC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1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51A79-BE44-43DA-B4EE-105B67D4C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9ACA5-2F04-4131-A408-6E4D98A1A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B378-BE8E-4055-891F-EE7B145D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3B0E0-7C1C-400D-A7C1-5F8D5014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A5D2-DDC4-4FB2-A810-218C59FB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5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76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0FBD-8BFA-4B84-953C-0640B2CC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4805-7669-45D4-8004-9309EBA19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9B4EA-0E9E-48D2-9440-7A40EC0E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CD8A-9BF3-4BB1-8774-D4BA0F47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34004-7F3E-4D38-80E2-E65D643A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0FBD-8BFA-4B84-953C-0640B2CC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4805-7669-45D4-8004-9309EBA19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9B4EA-0E9E-48D2-9440-7A40EC0E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CD8A-9BF3-4BB1-8774-D4BA0F47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34004-7F3E-4D38-80E2-E65D643A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EBA6-F134-4735-9D10-314FE339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77C42-16F0-43EF-A0AA-026B58868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8425A-A399-494A-BB57-1BF6B45B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E3DFE-E825-46A3-B68C-92930C32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64572-E79B-4E53-904D-A3E493F6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AB28-D453-4124-91A5-CFF62849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C6141-938E-4468-990B-87E5B2333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529D-69F9-48E3-887F-D836E03CB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FDDCF-FE4E-4694-97C4-B0844331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F0D08-EFEB-4C98-A3B4-7D9677CD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C1F18-C4C0-4AD0-A09F-0D7ABC15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6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3871-EF8C-4D67-8C6C-35C96BC5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BBAC0-F926-4D3A-8E5D-0CF7763E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B8BC6-ED1D-4B2D-A1A4-7D5CA9AE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12889-78D0-4614-A9CC-497D25EB1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2EB3F-1B0A-4C79-BE04-23B143FF8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72ECBB-B57E-40E2-8177-0DEBF5A9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D3657-1E72-46FC-95DC-9DF12DEF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97BF4C-FC7F-46A7-9F01-B438166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6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F84C-4ACF-4982-881B-FCC402B1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5AA87-AE44-4C05-878D-DD9EBDF9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B6375-0447-49D7-A840-AE02332E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0DB69-2B10-4229-A4FE-DFEF4A26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4C736-9ED1-40E4-A0D5-6C22A104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1B25E-3E29-4421-B6A3-5B0DE707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A20B2-40EB-4C1D-9126-3DAF2783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2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243A-9823-47F4-9926-15D90469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7B740-F945-4D35-8107-D2AC750D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01C86-3309-4597-AEBB-B445703CB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03758-F425-416B-99B3-4450F523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A5A6C-520E-43A4-9A80-90BA53F1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EC946-9C5C-400B-8FC3-1F40A9AC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2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E0B7-8DB8-4A8B-B96B-54D9D11A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C827C-BAD5-4CE5-95E7-272D8D797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FC976-5C08-4D36-B35F-EF5D1EFF4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8FBA8-5A28-47A3-AA84-12BFE021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7C03C-EBC9-4992-9592-7C9EC3F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5CA72-4FAB-43E1-A03F-90C6EC94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9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62C00-8537-44D8-85D2-38DB5877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A197D-FBFD-4704-BD5C-DD6823B87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65A2-4B43-4956-9E4B-43449EE29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76C9-0A38-4FA7-97EA-51FA82F423B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F6D27-D154-472B-B3FE-D006740C0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11D9F-F69D-47BE-9119-AD3DFA9CA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6649-3BEE-44A2-AE57-F91E9B0B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20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9412A-AAD9-483D-9C01-C86D0D020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/>
              <a:t>Problem Definition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E610A-D91E-430C-BC96-332660AC3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Chapter 6 </a:t>
            </a:r>
          </a:p>
          <a:p>
            <a:pPr algn="l"/>
            <a:r>
              <a:rPr lang="en-US" altLang="en-US"/>
              <a:t>Business Research Methods - William G. Zikmund</a:t>
            </a:r>
            <a:endParaRPr lang="en-US"/>
          </a:p>
        </p:txBody>
      </p:sp>
      <p:pic>
        <p:nvPicPr>
          <p:cNvPr id="52" name="Picture 51" descr="Question mark on green pastel background">
            <a:extLst>
              <a:ext uri="{FF2B5EF4-FFF2-40B4-BE49-F238E27FC236}">
                <a16:creationId xmlns:a16="http://schemas.microsoft.com/office/drawing/2014/main" id="{D9923991-AC9F-4F77-B33C-2E587FFDE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9" r="45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1E61-5249-4437-B14C-0FC63153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71" y="273685"/>
            <a:ext cx="10515600" cy="750927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Problem Definition - Introduction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CC93-A4B7-47E3-A50C-95CF5E53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52" y="1215285"/>
            <a:ext cx="11089640" cy="5354955"/>
          </a:xfrm>
        </p:spPr>
        <p:txBody>
          <a:bodyPr>
            <a:normAutofit/>
          </a:bodyPr>
          <a:lstStyle/>
          <a:p>
            <a:r>
              <a:rPr lang="en-US" dirty="0"/>
              <a:t>Problem definition - process of defining and developing a decision statement and the steps involved in translating it into more precise research terminology, including a set of research objectives.</a:t>
            </a:r>
          </a:p>
          <a:p>
            <a:r>
              <a:rPr lang="en-US" dirty="0"/>
              <a:t>A decision statement is a written expression of the key question(s) that a research user wishes to answer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2D98F4-EF5F-44BF-9347-D968825CD799}"/>
              </a:ext>
            </a:extLst>
          </p:cNvPr>
          <p:cNvSpPr txBox="1">
            <a:spLocks/>
          </p:cNvSpPr>
          <p:nvPr/>
        </p:nvSpPr>
        <p:spPr>
          <a:xfrm>
            <a:off x="20371" y="6277968"/>
            <a:ext cx="12192000" cy="47920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16076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 Complexity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3FD2D87-9E3B-4866-94EF-189479E2B61B}"/>
              </a:ext>
            </a:extLst>
          </p:cNvPr>
          <p:cNvGrpSpPr/>
          <p:nvPr/>
        </p:nvGrpSpPr>
        <p:grpSpPr>
          <a:xfrm>
            <a:off x="518242" y="721681"/>
            <a:ext cx="4251880" cy="1320110"/>
            <a:chOff x="4958404" y="983796"/>
            <a:chExt cx="3969320" cy="1320110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C0DCCB93-F5AB-46BA-8C52-900879000DDA}"/>
                </a:ext>
              </a:extLst>
            </p:cNvPr>
            <p:cNvSpPr/>
            <p:nvPr/>
          </p:nvSpPr>
          <p:spPr>
            <a:xfrm>
              <a:off x="5846955" y="1225685"/>
              <a:ext cx="2855239" cy="84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92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8392" y="0"/>
                  </a:lnTo>
                  <a:cubicBezTo>
                    <a:pt x="20163" y="0"/>
                    <a:pt x="21600" y="4834"/>
                    <a:pt x="21600" y="10787"/>
                  </a:cubicBezTo>
                  <a:lnTo>
                    <a:pt x="21600" y="10787"/>
                  </a:lnTo>
                  <a:cubicBezTo>
                    <a:pt x="21600" y="16766"/>
                    <a:pt x="20163" y="21600"/>
                    <a:pt x="18392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AA033F77-9B4A-4F0B-AD5A-BA742C6361C4}"/>
                </a:ext>
              </a:extLst>
            </p:cNvPr>
            <p:cNvSpPr/>
            <p:nvPr/>
          </p:nvSpPr>
          <p:spPr>
            <a:xfrm>
              <a:off x="4958404" y="1219816"/>
              <a:ext cx="1396113" cy="84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10" y="21600"/>
                  </a:moveTo>
                  <a:lnTo>
                    <a:pt x="6560" y="21600"/>
                  </a:lnTo>
                  <a:cubicBezTo>
                    <a:pt x="2940" y="21600"/>
                    <a:pt x="0" y="16760"/>
                    <a:pt x="0" y="10800"/>
                  </a:cubicBezTo>
                  <a:lnTo>
                    <a:pt x="0" y="10800"/>
                  </a:lnTo>
                  <a:cubicBezTo>
                    <a:pt x="0" y="4840"/>
                    <a:pt x="2940" y="0"/>
                    <a:pt x="6560" y="0"/>
                  </a:cubicBezTo>
                  <a:lnTo>
                    <a:pt x="15210" y="0"/>
                  </a:lnTo>
                  <a:lnTo>
                    <a:pt x="21600" y="10800"/>
                  </a:lnTo>
                  <a:lnTo>
                    <a:pt x="15210" y="216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E7F853E3-94B9-4251-96B7-F3DA96B87BC8}"/>
                </a:ext>
              </a:extLst>
            </p:cNvPr>
            <p:cNvSpPr/>
            <p:nvPr/>
          </p:nvSpPr>
          <p:spPr>
            <a:xfrm>
              <a:off x="5648462" y="983796"/>
              <a:ext cx="873059" cy="132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9" h="21600" extrusionOk="0">
                  <a:moveTo>
                    <a:pt x="1503" y="16511"/>
                  </a:moveTo>
                  <a:lnTo>
                    <a:pt x="1182" y="16740"/>
                  </a:lnTo>
                  <a:cubicBezTo>
                    <a:pt x="-1343" y="18540"/>
                    <a:pt x="447" y="21600"/>
                    <a:pt x="4005" y="21600"/>
                  </a:cubicBezTo>
                  <a:lnTo>
                    <a:pt x="4005" y="21600"/>
                  </a:lnTo>
                  <a:cubicBezTo>
                    <a:pt x="5061" y="21600"/>
                    <a:pt x="6071" y="21305"/>
                    <a:pt x="6829" y="20765"/>
                  </a:cubicBezTo>
                  <a:lnTo>
                    <a:pt x="19385" y="11815"/>
                  </a:lnTo>
                  <a:cubicBezTo>
                    <a:pt x="20257" y="11193"/>
                    <a:pt x="20257" y="10178"/>
                    <a:pt x="19385" y="9556"/>
                  </a:cubicBezTo>
                  <a:lnTo>
                    <a:pt x="7150" y="835"/>
                  </a:lnTo>
                  <a:cubicBezTo>
                    <a:pt x="6393" y="295"/>
                    <a:pt x="5383" y="0"/>
                    <a:pt x="4327" y="0"/>
                  </a:cubicBezTo>
                  <a:lnTo>
                    <a:pt x="4327" y="0"/>
                  </a:lnTo>
                  <a:cubicBezTo>
                    <a:pt x="769" y="0"/>
                    <a:pt x="-1022" y="3060"/>
                    <a:pt x="1503" y="4860"/>
                  </a:cubicBezTo>
                  <a:lnTo>
                    <a:pt x="1503" y="4860"/>
                  </a:lnTo>
                  <a:cubicBezTo>
                    <a:pt x="6025" y="8067"/>
                    <a:pt x="6025" y="13287"/>
                    <a:pt x="1503" y="165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ircle">
              <a:extLst>
                <a:ext uri="{FF2B5EF4-FFF2-40B4-BE49-F238E27FC236}">
                  <a16:creationId xmlns:a16="http://schemas.microsoft.com/office/drawing/2014/main" id="{D37DA280-0C3B-41FA-B9E5-D44A2734CAB5}"/>
                </a:ext>
              </a:extLst>
            </p:cNvPr>
            <p:cNvSpPr/>
            <p:nvPr/>
          </p:nvSpPr>
          <p:spPr>
            <a:xfrm>
              <a:off x="5018410" y="1273820"/>
              <a:ext cx="740062" cy="740062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0B0DB7-BD95-4B75-AC73-01EACB83DD32}"/>
                </a:ext>
              </a:extLst>
            </p:cNvPr>
            <p:cNvSpPr txBox="1"/>
            <p:nvPr/>
          </p:nvSpPr>
          <p:spPr>
            <a:xfrm>
              <a:off x="5950815" y="14591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457C8E-D4BF-4F21-AB84-FDBFD16C5EE1}"/>
                </a:ext>
              </a:extLst>
            </p:cNvPr>
            <p:cNvSpPr txBox="1"/>
            <p:nvPr/>
          </p:nvSpPr>
          <p:spPr>
            <a:xfrm>
              <a:off x="6196098" y="1413263"/>
              <a:ext cx="2731626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Situation frequency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3599B3-F909-4848-8CA6-D6B43F99215F}"/>
              </a:ext>
            </a:extLst>
          </p:cNvPr>
          <p:cNvGrpSpPr/>
          <p:nvPr/>
        </p:nvGrpSpPr>
        <p:grpSpPr>
          <a:xfrm>
            <a:off x="6535541" y="643857"/>
            <a:ext cx="4470911" cy="1320110"/>
            <a:chOff x="3528285" y="2153893"/>
            <a:chExt cx="3716306" cy="1320110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8A2AEFE0-214A-445B-B751-14BB5B45C712}"/>
                </a:ext>
              </a:extLst>
            </p:cNvPr>
            <p:cNvSpPr/>
            <p:nvPr/>
          </p:nvSpPr>
          <p:spPr>
            <a:xfrm>
              <a:off x="3528285" y="2389413"/>
              <a:ext cx="2855239" cy="84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0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3208" y="21600"/>
                  </a:lnTo>
                  <a:cubicBezTo>
                    <a:pt x="1438" y="21600"/>
                    <a:pt x="0" y="16766"/>
                    <a:pt x="0" y="10813"/>
                  </a:cubicBezTo>
                  <a:lnTo>
                    <a:pt x="0" y="10813"/>
                  </a:lnTo>
                  <a:cubicBezTo>
                    <a:pt x="0" y="4834"/>
                    <a:pt x="1437" y="0"/>
                    <a:pt x="3208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EA8204D7-7EA2-4A1B-85F7-AF98CFD0221C}"/>
                </a:ext>
              </a:extLst>
            </p:cNvPr>
            <p:cNvSpPr/>
            <p:nvPr/>
          </p:nvSpPr>
          <p:spPr>
            <a:xfrm>
              <a:off x="5848478" y="2389913"/>
              <a:ext cx="1396113" cy="84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90" y="0"/>
                  </a:moveTo>
                  <a:lnTo>
                    <a:pt x="15040" y="0"/>
                  </a:lnTo>
                  <a:cubicBezTo>
                    <a:pt x="18660" y="0"/>
                    <a:pt x="21600" y="4840"/>
                    <a:pt x="21600" y="10800"/>
                  </a:cubicBezTo>
                  <a:lnTo>
                    <a:pt x="21600" y="10800"/>
                  </a:lnTo>
                  <a:cubicBezTo>
                    <a:pt x="21600" y="16760"/>
                    <a:pt x="18660" y="21600"/>
                    <a:pt x="15040" y="21600"/>
                  </a:cubicBezTo>
                  <a:lnTo>
                    <a:pt x="6390" y="21600"/>
                  </a:lnTo>
                  <a:lnTo>
                    <a:pt x="0" y="10800"/>
                  </a:lnTo>
                  <a:lnTo>
                    <a:pt x="639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91937C4D-A95C-444A-9D1E-F1073625F860}"/>
                </a:ext>
              </a:extLst>
            </p:cNvPr>
            <p:cNvSpPr/>
            <p:nvPr/>
          </p:nvSpPr>
          <p:spPr>
            <a:xfrm>
              <a:off x="5678465" y="2153893"/>
              <a:ext cx="873059" cy="132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9" h="21600" extrusionOk="0">
                  <a:moveTo>
                    <a:pt x="18536" y="5089"/>
                  </a:moveTo>
                  <a:lnTo>
                    <a:pt x="18857" y="4860"/>
                  </a:lnTo>
                  <a:cubicBezTo>
                    <a:pt x="21382" y="3060"/>
                    <a:pt x="19592" y="0"/>
                    <a:pt x="16034" y="0"/>
                  </a:cubicBezTo>
                  <a:lnTo>
                    <a:pt x="16034" y="0"/>
                  </a:lnTo>
                  <a:cubicBezTo>
                    <a:pt x="14978" y="0"/>
                    <a:pt x="13968" y="295"/>
                    <a:pt x="13210" y="835"/>
                  </a:cubicBezTo>
                  <a:lnTo>
                    <a:pt x="654" y="9785"/>
                  </a:lnTo>
                  <a:cubicBezTo>
                    <a:pt x="-218" y="10407"/>
                    <a:pt x="-218" y="11422"/>
                    <a:pt x="654" y="12044"/>
                  </a:cubicBezTo>
                  <a:lnTo>
                    <a:pt x="12889" y="20765"/>
                  </a:lnTo>
                  <a:cubicBezTo>
                    <a:pt x="13646" y="21305"/>
                    <a:pt x="14656" y="21600"/>
                    <a:pt x="15712" y="21600"/>
                  </a:cubicBezTo>
                  <a:lnTo>
                    <a:pt x="15712" y="21600"/>
                  </a:lnTo>
                  <a:cubicBezTo>
                    <a:pt x="19270" y="21600"/>
                    <a:pt x="21061" y="18540"/>
                    <a:pt x="18536" y="16740"/>
                  </a:cubicBezTo>
                  <a:lnTo>
                    <a:pt x="18536" y="16740"/>
                  </a:lnTo>
                  <a:cubicBezTo>
                    <a:pt x="14014" y="13516"/>
                    <a:pt x="14014" y="8296"/>
                    <a:pt x="18536" y="508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246D4D8B-AC3F-479E-AF90-C7D5CB9534F1}"/>
                </a:ext>
              </a:extLst>
            </p:cNvPr>
            <p:cNvSpPr/>
            <p:nvPr/>
          </p:nvSpPr>
          <p:spPr>
            <a:xfrm>
              <a:off x="6438528" y="2443917"/>
              <a:ext cx="740062" cy="740062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ACF432-4A5A-4CCB-BA9E-D777666EC50B}"/>
                </a:ext>
              </a:extLst>
            </p:cNvPr>
            <p:cNvSpPr txBox="1"/>
            <p:nvPr/>
          </p:nvSpPr>
          <p:spPr>
            <a:xfrm>
              <a:off x="5841957" y="262928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66EF51-2111-40DD-96F2-C3A24F79805D}"/>
                </a:ext>
              </a:extLst>
            </p:cNvPr>
            <p:cNvSpPr txBox="1"/>
            <p:nvPr/>
          </p:nvSpPr>
          <p:spPr>
            <a:xfrm>
              <a:off x="3636874" y="2583116"/>
              <a:ext cx="202914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Dramatic Changes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9AF687-2D9E-4862-9EA4-C9176F379517}"/>
              </a:ext>
            </a:extLst>
          </p:cNvPr>
          <p:cNvGrpSpPr/>
          <p:nvPr/>
        </p:nvGrpSpPr>
        <p:grpSpPr>
          <a:xfrm>
            <a:off x="7111015" y="4482469"/>
            <a:ext cx="4561796" cy="1320110"/>
            <a:chOff x="3508726" y="4811332"/>
            <a:chExt cx="3735865" cy="1320110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E604E982-D9A8-4C9A-8018-745C6DE5E913}"/>
                </a:ext>
              </a:extLst>
            </p:cNvPr>
            <p:cNvSpPr/>
            <p:nvPr/>
          </p:nvSpPr>
          <p:spPr>
            <a:xfrm>
              <a:off x="3528285" y="5046852"/>
              <a:ext cx="2855239" cy="84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0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3208" y="21600"/>
                  </a:lnTo>
                  <a:cubicBezTo>
                    <a:pt x="1438" y="21600"/>
                    <a:pt x="0" y="16766"/>
                    <a:pt x="0" y="10813"/>
                  </a:cubicBezTo>
                  <a:lnTo>
                    <a:pt x="0" y="10813"/>
                  </a:lnTo>
                  <a:cubicBezTo>
                    <a:pt x="0" y="4834"/>
                    <a:pt x="1437" y="0"/>
                    <a:pt x="3208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3C163228-E8F2-4D7D-9186-6CC76311D1D5}"/>
                </a:ext>
              </a:extLst>
            </p:cNvPr>
            <p:cNvSpPr/>
            <p:nvPr/>
          </p:nvSpPr>
          <p:spPr>
            <a:xfrm>
              <a:off x="5848478" y="5047352"/>
              <a:ext cx="1396113" cy="84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90" y="0"/>
                  </a:moveTo>
                  <a:lnTo>
                    <a:pt x="15040" y="0"/>
                  </a:lnTo>
                  <a:cubicBezTo>
                    <a:pt x="18660" y="0"/>
                    <a:pt x="21600" y="4840"/>
                    <a:pt x="21600" y="10800"/>
                  </a:cubicBezTo>
                  <a:lnTo>
                    <a:pt x="21600" y="10800"/>
                  </a:lnTo>
                  <a:cubicBezTo>
                    <a:pt x="21600" y="16760"/>
                    <a:pt x="18660" y="21600"/>
                    <a:pt x="15040" y="21600"/>
                  </a:cubicBezTo>
                  <a:lnTo>
                    <a:pt x="6390" y="21600"/>
                  </a:lnTo>
                  <a:lnTo>
                    <a:pt x="0" y="10800"/>
                  </a:lnTo>
                  <a:lnTo>
                    <a:pt x="639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76FECD1C-D8CA-4072-B68E-6ACD89F1726B}"/>
                </a:ext>
              </a:extLst>
            </p:cNvPr>
            <p:cNvSpPr/>
            <p:nvPr/>
          </p:nvSpPr>
          <p:spPr>
            <a:xfrm>
              <a:off x="5792157" y="4811332"/>
              <a:ext cx="873059" cy="132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9" h="21600" extrusionOk="0">
                  <a:moveTo>
                    <a:pt x="18536" y="5089"/>
                  </a:moveTo>
                  <a:lnTo>
                    <a:pt x="18857" y="4860"/>
                  </a:lnTo>
                  <a:cubicBezTo>
                    <a:pt x="21382" y="3060"/>
                    <a:pt x="19592" y="0"/>
                    <a:pt x="16034" y="0"/>
                  </a:cubicBezTo>
                  <a:lnTo>
                    <a:pt x="16034" y="0"/>
                  </a:lnTo>
                  <a:cubicBezTo>
                    <a:pt x="14978" y="0"/>
                    <a:pt x="13968" y="295"/>
                    <a:pt x="13210" y="835"/>
                  </a:cubicBezTo>
                  <a:lnTo>
                    <a:pt x="654" y="9785"/>
                  </a:lnTo>
                  <a:cubicBezTo>
                    <a:pt x="-218" y="10407"/>
                    <a:pt x="-218" y="11422"/>
                    <a:pt x="654" y="12044"/>
                  </a:cubicBezTo>
                  <a:lnTo>
                    <a:pt x="12889" y="20765"/>
                  </a:lnTo>
                  <a:cubicBezTo>
                    <a:pt x="13646" y="21305"/>
                    <a:pt x="14656" y="21600"/>
                    <a:pt x="15712" y="21600"/>
                  </a:cubicBezTo>
                  <a:lnTo>
                    <a:pt x="15712" y="21600"/>
                  </a:lnTo>
                  <a:cubicBezTo>
                    <a:pt x="19270" y="21600"/>
                    <a:pt x="21061" y="18540"/>
                    <a:pt x="18536" y="16740"/>
                  </a:cubicBezTo>
                  <a:lnTo>
                    <a:pt x="18536" y="16740"/>
                  </a:lnTo>
                  <a:cubicBezTo>
                    <a:pt x="14014" y="13516"/>
                    <a:pt x="14014" y="8313"/>
                    <a:pt x="18536" y="508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DA875AEC-4965-4CA8-99FD-2CC0DD08E40C}"/>
                </a:ext>
              </a:extLst>
            </p:cNvPr>
            <p:cNvSpPr/>
            <p:nvPr/>
          </p:nvSpPr>
          <p:spPr>
            <a:xfrm>
              <a:off x="6430675" y="5101356"/>
              <a:ext cx="747916" cy="740062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91DC39-AED4-4D45-8F35-DE2F5210862B}"/>
                </a:ext>
              </a:extLst>
            </p:cNvPr>
            <p:cNvSpPr txBox="1"/>
            <p:nvPr/>
          </p:nvSpPr>
          <p:spPr>
            <a:xfrm>
              <a:off x="5918636" y="52867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3A4E35-FDD0-48FA-ADAB-344612AE0056}"/>
                </a:ext>
              </a:extLst>
            </p:cNvPr>
            <p:cNvSpPr txBox="1"/>
            <p:nvPr/>
          </p:nvSpPr>
          <p:spPr>
            <a:xfrm>
              <a:off x="3508726" y="5202310"/>
              <a:ext cx="2305729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Symptom Ambiguity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29632F-5F22-42E7-B6CA-149DC0D2FBE3}"/>
              </a:ext>
            </a:extLst>
          </p:cNvPr>
          <p:cNvGrpSpPr/>
          <p:nvPr/>
        </p:nvGrpSpPr>
        <p:grpSpPr>
          <a:xfrm>
            <a:off x="611691" y="4565562"/>
            <a:ext cx="4342049" cy="1328868"/>
            <a:chOff x="4958404" y="3373995"/>
            <a:chExt cx="3705310" cy="1320110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9AE8108-A267-4CBA-85B2-8E34C8FD8010}"/>
                </a:ext>
              </a:extLst>
            </p:cNvPr>
            <p:cNvSpPr/>
            <p:nvPr/>
          </p:nvSpPr>
          <p:spPr>
            <a:xfrm>
              <a:off x="5808475" y="3609515"/>
              <a:ext cx="2855239" cy="84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92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8392" y="0"/>
                  </a:lnTo>
                  <a:cubicBezTo>
                    <a:pt x="20163" y="0"/>
                    <a:pt x="21600" y="4834"/>
                    <a:pt x="21600" y="10787"/>
                  </a:cubicBezTo>
                  <a:lnTo>
                    <a:pt x="21600" y="10787"/>
                  </a:lnTo>
                  <a:cubicBezTo>
                    <a:pt x="21600" y="16766"/>
                    <a:pt x="20163" y="21600"/>
                    <a:pt x="1839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A0BADBAF-35A2-4E73-BD90-609FF90A99CB}"/>
                </a:ext>
              </a:extLst>
            </p:cNvPr>
            <p:cNvSpPr/>
            <p:nvPr/>
          </p:nvSpPr>
          <p:spPr>
            <a:xfrm>
              <a:off x="4958404" y="3610015"/>
              <a:ext cx="1396113" cy="84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10" y="21600"/>
                  </a:moveTo>
                  <a:lnTo>
                    <a:pt x="6560" y="21600"/>
                  </a:lnTo>
                  <a:cubicBezTo>
                    <a:pt x="2940" y="21600"/>
                    <a:pt x="0" y="16760"/>
                    <a:pt x="0" y="10800"/>
                  </a:cubicBezTo>
                  <a:lnTo>
                    <a:pt x="0" y="10800"/>
                  </a:lnTo>
                  <a:cubicBezTo>
                    <a:pt x="0" y="4840"/>
                    <a:pt x="2940" y="0"/>
                    <a:pt x="6560" y="0"/>
                  </a:cubicBezTo>
                  <a:lnTo>
                    <a:pt x="15210" y="0"/>
                  </a:lnTo>
                  <a:lnTo>
                    <a:pt x="21600" y="10800"/>
                  </a:lnTo>
                  <a:lnTo>
                    <a:pt x="15210" y="21600"/>
                  </a:lnTo>
                  <a:close/>
                </a:path>
              </a:pathLst>
            </a:custGeom>
            <a:solidFill>
              <a:srgbClr val="BCBEC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6916925C-4C2E-4DC5-ADF0-9F52E7DAC258}"/>
                </a:ext>
              </a:extLst>
            </p:cNvPr>
            <p:cNvSpPr/>
            <p:nvPr/>
          </p:nvSpPr>
          <p:spPr>
            <a:xfrm>
              <a:off x="5018410" y="3664019"/>
              <a:ext cx="740062" cy="740062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2FA7A6-3002-4DC4-9DDD-A926FE2C480C}"/>
                </a:ext>
              </a:extLst>
            </p:cNvPr>
            <p:cNvSpPr txBox="1"/>
            <p:nvPr/>
          </p:nvSpPr>
          <p:spPr>
            <a:xfrm>
              <a:off x="6479519" y="3713588"/>
              <a:ext cx="1985102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widespread are the symptoms?</a:t>
              </a: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0BDBFC17-3E72-4F3E-B16A-224697E15A46}"/>
                </a:ext>
              </a:extLst>
            </p:cNvPr>
            <p:cNvSpPr/>
            <p:nvPr/>
          </p:nvSpPr>
          <p:spPr>
            <a:xfrm>
              <a:off x="5648462" y="3373995"/>
              <a:ext cx="873059" cy="132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9" h="21600" extrusionOk="0">
                  <a:moveTo>
                    <a:pt x="1503" y="16511"/>
                  </a:moveTo>
                  <a:lnTo>
                    <a:pt x="1182" y="16740"/>
                  </a:lnTo>
                  <a:cubicBezTo>
                    <a:pt x="-1343" y="18540"/>
                    <a:pt x="447" y="21600"/>
                    <a:pt x="4005" y="21600"/>
                  </a:cubicBezTo>
                  <a:lnTo>
                    <a:pt x="4005" y="21600"/>
                  </a:lnTo>
                  <a:cubicBezTo>
                    <a:pt x="5061" y="21600"/>
                    <a:pt x="6071" y="21305"/>
                    <a:pt x="6829" y="20765"/>
                  </a:cubicBezTo>
                  <a:lnTo>
                    <a:pt x="19385" y="11815"/>
                  </a:lnTo>
                  <a:cubicBezTo>
                    <a:pt x="20257" y="11193"/>
                    <a:pt x="20257" y="10178"/>
                    <a:pt x="19385" y="9556"/>
                  </a:cubicBezTo>
                  <a:lnTo>
                    <a:pt x="7150" y="835"/>
                  </a:lnTo>
                  <a:cubicBezTo>
                    <a:pt x="6393" y="295"/>
                    <a:pt x="5383" y="0"/>
                    <a:pt x="4327" y="0"/>
                  </a:cubicBezTo>
                  <a:lnTo>
                    <a:pt x="4327" y="0"/>
                  </a:lnTo>
                  <a:cubicBezTo>
                    <a:pt x="769" y="0"/>
                    <a:pt x="-1022" y="3060"/>
                    <a:pt x="1503" y="4860"/>
                  </a:cubicBezTo>
                  <a:lnTo>
                    <a:pt x="1503" y="4860"/>
                  </a:lnTo>
                  <a:cubicBezTo>
                    <a:pt x="6025" y="8084"/>
                    <a:pt x="6025" y="13287"/>
                    <a:pt x="1503" y="1651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1F91BC-4F4F-449C-9E92-A030BDA460D3}"/>
                </a:ext>
              </a:extLst>
            </p:cNvPr>
            <p:cNvSpPr txBox="1"/>
            <p:nvPr/>
          </p:nvSpPr>
          <p:spPr>
            <a:xfrm>
              <a:off x="5950815" y="38493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9B3799A1-A09B-4E94-95C3-DC34C1354B46}"/>
              </a:ext>
            </a:extLst>
          </p:cNvPr>
          <p:cNvSpPr txBox="1">
            <a:spLocks/>
          </p:cNvSpPr>
          <p:nvPr/>
        </p:nvSpPr>
        <p:spPr>
          <a:xfrm>
            <a:off x="20371" y="6277968"/>
            <a:ext cx="12192000" cy="47920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volini" panose="020B0502040204020203" pitchFamily="66" charset="0"/>
              </a:rPr>
              <a:t>Sudha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volini" panose="020B0502040204020203" pitchFamily="66" charset="0"/>
              </a:rPr>
              <a:t>Bhagavatheeswaran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volini" panose="020B0502040204020203" pitchFamily="66" charset="0"/>
              </a:rPr>
              <a:t>, Department of Information Technology,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E8DC8A-2BCB-480D-A575-A052006AF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780" y="2473723"/>
            <a:ext cx="6983879" cy="18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B729-9C1D-4DE5-9C92-199AB746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Problem-Definition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88C1-8B71-4D1A-9657-C70550049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Mean Gaps</a:t>
            </a:r>
          </a:p>
          <a:p>
            <a:pPr lvl="1"/>
            <a:r>
              <a:rPr lang="en-US" dirty="0"/>
              <a:t>Business performance is worse than expected business performance. </a:t>
            </a:r>
          </a:p>
          <a:p>
            <a:pPr lvl="1"/>
            <a:r>
              <a:rPr lang="en-US" dirty="0"/>
              <a:t>Actual business performance is less than possible business performance</a:t>
            </a:r>
          </a:p>
          <a:p>
            <a:pPr lvl="1"/>
            <a:r>
              <a:rPr lang="en-US" dirty="0"/>
              <a:t>Expected business performance is greater than possible business performance</a:t>
            </a: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789B27-C06B-4A44-8A3A-88E9395C758C}"/>
              </a:ext>
            </a:extLst>
          </p:cNvPr>
          <p:cNvSpPr txBox="1">
            <a:spLocks/>
          </p:cNvSpPr>
          <p:nvPr/>
        </p:nvSpPr>
        <p:spPr>
          <a:xfrm>
            <a:off x="20371" y="6277968"/>
            <a:ext cx="12192000" cy="47920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</p:spTree>
    <p:extLst>
      <p:ext uri="{BB962C8B-B14F-4D97-AF65-F5344CB8AC3E}">
        <p14:creationId xmlns:p14="http://schemas.microsoft.com/office/powerpoint/2010/main" val="200809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2CAB-CD4A-4B28-B655-7162598D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Problem-Definition Process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88E0B-D268-46A1-9367-223D8C774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87" y="5288165"/>
            <a:ext cx="3740168" cy="810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7BABF-E062-4B3D-92A4-7265BC16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0" y="4477360"/>
            <a:ext cx="3824301" cy="810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BA2CA-0E8E-47A7-A6B0-A8361E7F5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919" y="3655983"/>
            <a:ext cx="3809561" cy="854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FDB3E-C804-405D-BEDF-C262D2C99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010" y="2780827"/>
            <a:ext cx="4006797" cy="931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2D80B1-8B56-4798-847F-4F7C5EE52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923" y="2036613"/>
            <a:ext cx="3735023" cy="8108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BD4368-B212-47D9-8967-15BF725E3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362" y="1214143"/>
            <a:ext cx="3708436" cy="810805"/>
          </a:xfrm>
          <a:prstGeom prst="rect">
            <a:avLst/>
          </a:prstGeom>
        </p:spPr>
      </p:pic>
      <p:sp>
        <p:nvSpPr>
          <p:cNvPr id="22" name="Star: 16 Points 21">
            <a:extLst>
              <a:ext uri="{FF2B5EF4-FFF2-40B4-BE49-F238E27FC236}">
                <a16:creationId xmlns:a16="http://schemas.microsoft.com/office/drawing/2014/main" id="{C43E0A21-F78D-4E0F-B503-D9A47886AFB2}"/>
              </a:ext>
            </a:extLst>
          </p:cNvPr>
          <p:cNvSpPr/>
          <p:nvPr/>
        </p:nvSpPr>
        <p:spPr>
          <a:xfrm>
            <a:off x="4752931" y="5288165"/>
            <a:ext cx="1985220" cy="1099904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Situation Analysis</a:t>
            </a:r>
          </a:p>
        </p:txBody>
      </p:sp>
      <p:sp>
        <p:nvSpPr>
          <p:cNvPr id="23" name="Star: 16 Points 22">
            <a:extLst>
              <a:ext uri="{FF2B5EF4-FFF2-40B4-BE49-F238E27FC236}">
                <a16:creationId xmlns:a16="http://schemas.microsoft.com/office/drawing/2014/main" id="{9FFD82A2-F50D-45C4-8EF2-3BF7BFD11A4E}"/>
              </a:ext>
            </a:extLst>
          </p:cNvPr>
          <p:cNvSpPr/>
          <p:nvPr/>
        </p:nvSpPr>
        <p:spPr>
          <a:xfrm>
            <a:off x="6871126" y="5266906"/>
            <a:ext cx="2157463" cy="1099904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Interview Process</a:t>
            </a:r>
          </a:p>
        </p:txBody>
      </p:sp>
      <p:sp>
        <p:nvSpPr>
          <p:cNvPr id="24" name="Star: 16 Points 23">
            <a:extLst>
              <a:ext uri="{FF2B5EF4-FFF2-40B4-BE49-F238E27FC236}">
                <a16:creationId xmlns:a16="http://schemas.microsoft.com/office/drawing/2014/main" id="{D25E61BE-6DCC-4431-9945-6C4895AD3467}"/>
              </a:ext>
            </a:extLst>
          </p:cNvPr>
          <p:cNvSpPr/>
          <p:nvPr/>
        </p:nvSpPr>
        <p:spPr>
          <a:xfrm>
            <a:off x="9154750" y="5266906"/>
            <a:ext cx="2776838" cy="1099904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Interrogative Techniques</a:t>
            </a:r>
          </a:p>
        </p:txBody>
      </p:sp>
      <p:sp>
        <p:nvSpPr>
          <p:cNvPr id="25" name="Star: 16 Points 24">
            <a:extLst>
              <a:ext uri="{FF2B5EF4-FFF2-40B4-BE49-F238E27FC236}">
                <a16:creationId xmlns:a16="http://schemas.microsoft.com/office/drawing/2014/main" id="{BF5CA102-976A-4BFB-A122-877979BC3F01}"/>
              </a:ext>
            </a:extLst>
          </p:cNvPr>
          <p:cNvSpPr/>
          <p:nvPr/>
        </p:nvSpPr>
        <p:spPr>
          <a:xfrm>
            <a:off x="6871126" y="4147124"/>
            <a:ext cx="1985220" cy="1099904"/>
          </a:xfrm>
          <a:prstGeom prst="star1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Probing</a:t>
            </a:r>
          </a:p>
        </p:txBody>
      </p:sp>
      <p:sp>
        <p:nvSpPr>
          <p:cNvPr id="26" name="Star: 16 Points 25">
            <a:extLst>
              <a:ext uri="{FF2B5EF4-FFF2-40B4-BE49-F238E27FC236}">
                <a16:creationId xmlns:a16="http://schemas.microsoft.com/office/drawing/2014/main" id="{9818C96C-1C10-4C85-9039-B2A51848190B}"/>
              </a:ext>
            </a:extLst>
          </p:cNvPr>
          <p:cNvSpPr/>
          <p:nvPr/>
        </p:nvSpPr>
        <p:spPr>
          <a:xfrm>
            <a:off x="9154750" y="4083034"/>
            <a:ext cx="1985220" cy="1099904"/>
          </a:xfrm>
          <a:prstGeom prst="star1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Relevant Issues</a:t>
            </a:r>
          </a:p>
        </p:txBody>
      </p:sp>
    </p:spTree>
    <p:extLst>
      <p:ext uri="{BB962C8B-B14F-4D97-AF65-F5344CB8AC3E}">
        <p14:creationId xmlns:p14="http://schemas.microsoft.com/office/powerpoint/2010/main" val="16241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33012-D37E-424E-AE69-8B6F8AED155A}"/>
              </a:ext>
            </a:extLst>
          </p:cNvPr>
          <p:cNvGrpSpPr/>
          <p:nvPr/>
        </p:nvGrpSpPr>
        <p:grpSpPr>
          <a:xfrm>
            <a:off x="4155440" y="247650"/>
            <a:ext cx="7275995" cy="6610350"/>
            <a:chOff x="1702282" y="365125"/>
            <a:chExt cx="6728791" cy="6362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39A41A-50F8-48F8-96C6-6C4160970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3098" y="365125"/>
              <a:ext cx="6657975" cy="11715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1090CB-ADD1-484E-8708-62B7FE0AC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3099" y="1536700"/>
              <a:ext cx="6657974" cy="18097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9302F3-26C2-480C-8979-5B6AFB24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3098" y="3346450"/>
              <a:ext cx="6657974" cy="1600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40E519-EB59-43CC-9860-D757C2BD3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2282" y="4946650"/>
              <a:ext cx="6728790" cy="17811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DCC66D6-FDD0-4A4E-BB98-2C024E49F65C}"/>
              </a:ext>
            </a:extLst>
          </p:cNvPr>
          <p:cNvSpPr txBox="1"/>
          <p:nvPr/>
        </p:nvSpPr>
        <p:spPr>
          <a:xfrm>
            <a:off x="162560" y="1785084"/>
            <a:ext cx="3891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Writing Managerial Decision Statements and Corresponding Research Objectives</a:t>
            </a:r>
          </a:p>
        </p:txBody>
      </p:sp>
    </p:spTree>
    <p:extLst>
      <p:ext uri="{BB962C8B-B14F-4D97-AF65-F5344CB8AC3E}">
        <p14:creationId xmlns:p14="http://schemas.microsoft.com/office/powerpoint/2010/main" val="364618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789B27-C06B-4A44-8A3A-88E9395C758C}"/>
              </a:ext>
            </a:extLst>
          </p:cNvPr>
          <p:cNvSpPr txBox="1">
            <a:spLocks/>
          </p:cNvSpPr>
          <p:nvPr/>
        </p:nvSpPr>
        <p:spPr>
          <a:xfrm>
            <a:off x="20371" y="6277968"/>
            <a:ext cx="12192000" cy="47920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Sudha </a:t>
            </a:r>
            <a:r>
              <a:rPr lang="en-US" sz="1400" b="1" dirty="0" err="1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Bhagavatheeswaran</a:t>
            </a:r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, Department of Information Technology,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  <a:cs typeface="Cavolini" panose="020B0502040204020203" pitchFamily="66" charset="0"/>
              </a:rPr>
              <a:t>SIES College of Arts, Science &amp; Commerce (Autonomous)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D1CE7-53A4-401C-94F5-8724E171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06" y="437904"/>
            <a:ext cx="4381500" cy="3286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48FD9A-B731-457E-A20C-07FDCB10E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904" y="437904"/>
            <a:ext cx="61150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8EA8-2722-4BAC-9C39-46ACAB98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C76F-5387-485C-A517-DD2B417CB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pproaching categorical variables | by Zahra Elhamraoui | Artificial  Intelligence in Plain English">
            <a:extLst>
              <a:ext uri="{FF2B5EF4-FFF2-40B4-BE49-F238E27FC236}">
                <a16:creationId xmlns:a16="http://schemas.microsoft.com/office/drawing/2014/main" id="{FB6AB347-1BE9-479E-A93B-113ECF3A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8005"/>
            <a:ext cx="11353800" cy="63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5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AE966C-2A6A-4591-B106-27577675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82C26-B548-426D-A458-4003C6A0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1" y="1201175"/>
            <a:ext cx="11636220" cy="44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2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229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Cavolini</vt:lpstr>
      <vt:lpstr>Garamond</vt:lpstr>
      <vt:lpstr>Helvetica</vt:lpstr>
      <vt:lpstr>Open Sans</vt:lpstr>
      <vt:lpstr>Office Theme</vt:lpstr>
      <vt:lpstr>Template PresentationGO</vt:lpstr>
      <vt:lpstr>Problem Definition</vt:lpstr>
      <vt:lpstr>Problem Definition - Introduction</vt:lpstr>
      <vt:lpstr>Problem Complexity</vt:lpstr>
      <vt:lpstr>The Problem-Definition Process</vt:lpstr>
      <vt:lpstr>The Problem-Definition Process Steps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Business Research</dc:title>
  <dc:creator>sudhasies@gmail.com</dc:creator>
  <cp:lastModifiedBy>Sudha Bhagavatheeswaran</cp:lastModifiedBy>
  <cp:revision>53</cp:revision>
  <dcterms:created xsi:type="dcterms:W3CDTF">2021-08-06T15:34:27Z</dcterms:created>
  <dcterms:modified xsi:type="dcterms:W3CDTF">2023-08-20T17:47:27Z</dcterms:modified>
</cp:coreProperties>
</file>